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258" r:id="rId5"/>
    <p:sldId id="307" r:id="rId6"/>
    <p:sldId id="312" r:id="rId7"/>
    <p:sldId id="308" r:id="rId8"/>
    <p:sldId id="298" r:id="rId9"/>
    <p:sldId id="348" r:id="rId10"/>
    <p:sldId id="260" r:id="rId11"/>
    <p:sldId id="349" r:id="rId12"/>
    <p:sldId id="350" r:id="rId13"/>
    <p:sldId id="351" r:id="rId14"/>
    <p:sldId id="352" r:id="rId15"/>
    <p:sldId id="257" r:id="rId16"/>
    <p:sldId id="353" r:id="rId17"/>
    <p:sldId id="344" r:id="rId18"/>
    <p:sldId id="354" r:id="rId19"/>
    <p:sldId id="355" r:id="rId20"/>
    <p:sldId id="356" r:id="rId21"/>
    <p:sldId id="357" r:id="rId22"/>
    <p:sldId id="323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91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426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444" y="6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=""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6866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=""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92" r:id="rId10"/>
    <p:sldLayoutId id="2147483684" r:id="rId11"/>
    <p:sldLayoutId id="2147483695" r:id="rId12"/>
    <p:sldLayoutId id="2147483687" r:id="rId13"/>
    <p:sldLayoutId id="2147483688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617594" y="1817714"/>
            <a:ext cx="5096276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3600" smtClean="0">
                <a:solidFill>
                  <a:schemeClr val="bg1"/>
                </a:solidFill>
                <a:latin typeface="+mj-lt"/>
              </a:rPr>
              <a:t>MINI-PROJECT</a:t>
            </a:r>
          </a:p>
          <a:p>
            <a:pPr algn="r"/>
            <a:r>
              <a:rPr lang="en-CA" sz="5400" smtClean="0">
                <a:solidFill>
                  <a:srgbClr val="FFC000"/>
                </a:solidFill>
                <a:latin typeface="+mj-lt"/>
              </a:rPr>
              <a:t>MANAGEMENT OF AN ONLIGNE LIBRARY</a:t>
            </a:r>
            <a:r>
              <a:rPr lang="en-US" sz="5400" smtClean="0">
                <a:solidFill>
                  <a:srgbClr val="FFC000"/>
                </a:solidFill>
                <a:latin typeface="+mj-lt"/>
              </a:rPr>
              <a:t> </a:t>
            </a:r>
            <a:endParaRPr lang="en-US" sz="5400">
              <a:solidFill>
                <a:srgbClr val="FFC000"/>
              </a:solidFill>
              <a:latin typeface="+mj-lt"/>
            </a:endParaRPr>
          </a:p>
          <a:p>
            <a:pPr algn="r"/>
            <a:r>
              <a:rPr lang="en-CA" sz="5400" smtClean="0">
                <a:solidFill>
                  <a:schemeClr val="bg1"/>
                </a:solidFill>
                <a:latin typeface="+mj-lt"/>
              </a:rPr>
              <a:t>DIGITAL BIT RARY </a:t>
            </a:r>
            <a:endParaRPr lang="ko-KR" altLang="en-US" sz="5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6728388" y="5748042"/>
            <a:ext cx="5096214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Established by: SGHAIER Med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Oussema</a:t>
            </a:r>
            <a:endParaRPr lang="en-US" altLang="ko-KR" sz="1867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GMAIL: stratosphu4basic@gmail.com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="" xmlns:a16="http://schemas.microsoft.com/office/drawing/2014/main" id="{CF639353-2FBF-45AF-BF9B-02441FCB654D}"/>
              </a:ext>
            </a:extLst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ed Rectangle 7">
            <a:extLst>
              <a:ext uri="{FF2B5EF4-FFF2-40B4-BE49-F238E27FC236}">
                <a16:creationId xmlns="" xmlns:a16="http://schemas.microsoft.com/office/drawing/2014/main" id="{3DA76FC9-6F8E-448B-B29C-815ADED43958}"/>
              </a:ext>
            </a:extLst>
          </p:cNvPr>
          <p:cNvSpPr/>
          <p:nvPr/>
        </p:nvSpPr>
        <p:spPr>
          <a:xfrm>
            <a:off x="7667897" y="253476"/>
            <a:ext cx="4145955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smtClean="0"/>
              <a:t>MP2-SRT: JAVA/JEE</a:t>
            </a:r>
            <a:endParaRPr lang="ko-KR" altLang="en-US" sz="2700"/>
          </a:p>
        </p:txBody>
      </p:sp>
    </p:spTree>
    <p:extLst>
      <p:ext uri="{BB962C8B-B14F-4D97-AF65-F5344CB8AC3E}">
        <p14:creationId xmlns="" xmlns:p14="http://schemas.microsoft.com/office/powerpoint/2010/main" val="3438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</a:t>
            </a:r>
            <a:r>
              <a:rPr lang="en-US" altLang="ko-KR" sz="3200" smtClean="0">
                <a:solidFill>
                  <a:srgbClr val="D99919"/>
                </a:solidFill>
              </a:rPr>
              <a:t>Models</a:t>
            </a:r>
            <a:endParaRPr lang="ko-KR" altLang="en-US" sz="3200">
              <a:solidFill>
                <a:srgbClr val="D999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783771" y="2096859"/>
            <a:ext cx="2886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</a:t>
            </a:r>
          </a:p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Diagram</a:t>
            </a:r>
            <a:endParaRPr lang="ko-KR" altLang="en-US" sz="3200">
              <a:solidFill>
                <a:srgbClr val="D99919"/>
              </a:solidFill>
              <a:latin typeface="+mj-lt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0567" y="1308950"/>
            <a:ext cx="6027284" cy="519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</a:t>
            </a:r>
            <a:r>
              <a:rPr lang="en-US" altLang="ko-KR" sz="3200" smtClean="0">
                <a:solidFill>
                  <a:srgbClr val="D99919"/>
                </a:solidFill>
              </a:rPr>
              <a:t>Models</a:t>
            </a:r>
            <a:endParaRPr lang="ko-KR" altLang="en-US" sz="3200">
              <a:solidFill>
                <a:srgbClr val="D999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783771" y="2096859"/>
            <a:ext cx="2886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 Diagrams:</a:t>
            </a:r>
          </a:p>
          <a:p>
            <a:r>
              <a:rPr lang="en-US" altLang="ko-KR" sz="3200" smtClean="0">
                <a:solidFill>
                  <a:srgbClr val="002060"/>
                </a:solidFill>
                <a:latin typeface="+mj-lt"/>
              </a:rPr>
              <a:t>Registration</a:t>
            </a:r>
            <a:endParaRPr lang="en-CA" altLang="ko-KR" sz="3200" smtClean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6" name="Image 3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3849" y="1449977"/>
            <a:ext cx="7165522" cy="483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</a:t>
            </a:r>
            <a:r>
              <a:rPr lang="en-US" altLang="ko-KR" sz="3200" smtClean="0">
                <a:solidFill>
                  <a:srgbClr val="D99919"/>
                </a:solidFill>
              </a:rPr>
              <a:t>Models</a:t>
            </a:r>
            <a:endParaRPr lang="ko-KR" altLang="en-US" sz="3200">
              <a:solidFill>
                <a:srgbClr val="D999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783771" y="2096859"/>
            <a:ext cx="2886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Sequence Diagrams:</a:t>
            </a:r>
          </a:p>
          <a:p>
            <a:r>
              <a:rPr lang="en-US" altLang="ko-KR" sz="3200" smtClean="0">
                <a:solidFill>
                  <a:srgbClr val="002060"/>
                </a:solidFill>
              </a:rPr>
              <a:t>Upload</a:t>
            </a:r>
            <a:endParaRPr lang="en-CA" altLang="ko-KR" sz="3200" smtClean="0">
              <a:solidFill>
                <a:srgbClr val="002060"/>
              </a:solidFill>
            </a:endParaRPr>
          </a:p>
        </p:txBody>
      </p:sp>
      <p:pic>
        <p:nvPicPr>
          <p:cNvPr id="37" name="Image 3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9347" y="1668099"/>
            <a:ext cx="7622721" cy="454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836612" y="2596373"/>
            <a:ext cx="47771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rgbClr val="FFC000"/>
                </a:solidFill>
                <a:cs typeface="Arial" pitchFamily="34" charset="0"/>
              </a:rPr>
              <a:t>Development</a:t>
            </a:r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 process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environment &amp; </a:t>
            </a:r>
            <a:r>
              <a:rPr lang="en-US" altLang="ko-KR" sz="3200" dirty="0" smtClean="0">
                <a:solidFill>
                  <a:srgbClr val="D99919"/>
                </a:solidFill>
              </a:rPr>
              <a:t>Tools</a:t>
            </a:r>
            <a:endParaRPr lang="ko-KR" altLang="en-US" sz="3200" dirty="0">
              <a:solidFill>
                <a:srgbClr val="D9991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574766" y="1273900"/>
            <a:ext cx="288689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CA" sz="3200" b="1" dirty="0" smtClean="0">
                <a:solidFill>
                  <a:srgbClr val="002060"/>
                </a:solidFill>
              </a:rPr>
              <a:t>Tools:</a:t>
            </a:r>
          </a:p>
          <a:p>
            <a:endParaRPr lang="en-CA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- Windows 10 OS</a:t>
            </a:r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CA" sz="2000" b="1" dirty="0" err="1" smtClean="0">
                <a:solidFill>
                  <a:schemeClr val="bg2">
                    <a:lumMod val="25000"/>
                  </a:schemeClr>
                </a:solidFill>
              </a:rPr>
              <a:t>MySQL</a:t>
            </a:r>
            <a:endParaRPr lang="en-CA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CA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CA" sz="2000" b="1" dirty="0" err="1" smtClean="0">
                <a:solidFill>
                  <a:schemeClr val="bg2">
                    <a:lumMod val="25000"/>
                  </a:schemeClr>
                </a:solidFill>
              </a:rPr>
              <a:t>Thymeleaf</a:t>
            </a:r>
            <a:endParaRPr lang="en-CA" sz="20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CA" sz="2000" dirty="0" smtClean="0"/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- SpringToolSuite4 IDE</a:t>
            </a:r>
          </a:p>
          <a:p>
            <a:endParaRPr lang="en-CA" sz="2000" dirty="0" smtClean="0"/>
          </a:p>
          <a:p>
            <a:r>
              <a:rPr lang="en-CA" sz="2000" b="1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CA" sz="2000" b="1" dirty="0" err="1" smtClean="0">
                <a:solidFill>
                  <a:schemeClr val="bg2">
                    <a:lumMod val="25000"/>
                  </a:schemeClr>
                </a:solidFill>
              </a:rPr>
              <a:t>StarUML</a:t>
            </a:r>
            <a:endParaRPr lang="en-CA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aphic 14">
            <a:extLst>
              <a:ext uri="{FF2B5EF4-FFF2-40B4-BE49-F238E27FC236}">
                <a16:creationId xmlns="" xmlns:a16="http://schemas.microsoft.com/office/drawing/2014/main" id="{D2AD6829-C066-4A27-AA7F-CF30CFB19011}"/>
              </a:ext>
            </a:extLst>
          </p:cNvPr>
          <p:cNvGrpSpPr/>
          <p:nvPr/>
        </p:nvGrpSpPr>
        <p:grpSpPr>
          <a:xfrm>
            <a:off x="5747657" y="4232366"/>
            <a:ext cx="2720116" cy="2094410"/>
            <a:chOff x="2444748" y="555045"/>
            <a:chExt cx="7282048" cy="5727454"/>
          </a:xfrm>
        </p:grpSpPr>
        <p:sp>
          <p:nvSpPr>
            <p:cNvPr id="7" name="Freeform: Shape 123">
              <a:extLst>
                <a:ext uri="{FF2B5EF4-FFF2-40B4-BE49-F238E27FC236}">
                  <a16:creationId xmlns="" xmlns:a16="http://schemas.microsoft.com/office/drawing/2014/main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24">
              <a:extLst>
                <a:ext uri="{FF2B5EF4-FFF2-40B4-BE49-F238E27FC236}">
                  <a16:creationId xmlns="" xmlns:a16="http://schemas.microsoft.com/office/drawing/2014/main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25">
              <a:extLst>
                <a:ext uri="{FF2B5EF4-FFF2-40B4-BE49-F238E27FC236}">
                  <a16:creationId xmlns="" xmlns:a16="http://schemas.microsoft.com/office/drawing/2014/main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26">
              <a:extLst>
                <a:ext uri="{FF2B5EF4-FFF2-40B4-BE49-F238E27FC236}">
                  <a16:creationId xmlns="" xmlns:a16="http://schemas.microsoft.com/office/drawing/2014/main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27">
              <a:extLst>
                <a:ext uri="{FF2B5EF4-FFF2-40B4-BE49-F238E27FC236}">
                  <a16:creationId xmlns="" xmlns:a16="http://schemas.microsoft.com/office/drawing/2014/main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28">
              <a:extLst>
                <a:ext uri="{FF2B5EF4-FFF2-40B4-BE49-F238E27FC236}">
                  <a16:creationId xmlns="" xmlns:a16="http://schemas.microsoft.com/office/drawing/2014/main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9">
              <a:extLst>
                <a:ext uri="{FF2B5EF4-FFF2-40B4-BE49-F238E27FC236}">
                  <a16:creationId xmlns="" xmlns:a16="http://schemas.microsoft.com/office/drawing/2014/main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0">
              <a:extLst>
                <a:ext uri="{FF2B5EF4-FFF2-40B4-BE49-F238E27FC236}">
                  <a16:creationId xmlns="" xmlns:a16="http://schemas.microsoft.com/office/drawing/2014/main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9874" name="Picture 2" descr="Download Windows 10 Logo in SVG Vector or PNG File Format - Logo.w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5025" y="4057649"/>
            <a:ext cx="2428875" cy="2101603"/>
          </a:xfrm>
          <a:prstGeom prst="rect">
            <a:avLst/>
          </a:prstGeom>
          <a:noFill/>
        </p:spPr>
      </p:pic>
      <p:pic>
        <p:nvPicPr>
          <p:cNvPr id="16" name="Image 15" descr="images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363014">
            <a:off x="9439435" y="3611809"/>
            <a:ext cx="1508731" cy="859904"/>
          </a:xfrm>
          <a:prstGeom prst="rect">
            <a:avLst/>
          </a:prstGeom>
        </p:spPr>
      </p:pic>
      <p:pic>
        <p:nvPicPr>
          <p:cNvPr id="79876" name="Picture 4" descr="Download - Thymelea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8185">
            <a:off x="7210905" y="2568168"/>
            <a:ext cx="1961098" cy="397565"/>
          </a:xfrm>
          <a:prstGeom prst="rect">
            <a:avLst/>
          </a:prstGeom>
          <a:noFill/>
        </p:spPr>
      </p:pic>
      <p:pic>
        <p:nvPicPr>
          <p:cNvPr id="79880" name="Picture 8" descr="Install Spring Tool Suite on Eclipse - bgasparott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9443561">
            <a:off x="4327634" y="3308549"/>
            <a:ext cx="1249051" cy="655752"/>
          </a:xfrm>
          <a:prstGeom prst="rect">
            <a:avLst/>
          </a:prstGeom>
          <a:noFill/>
        </p:spPr>
      </p:pic>
      <p:pic>
        <p:nvPicPr>
          <p:cNvPr id="79882" name="Picture 10" descr="StarUML - Download [108 MB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11096">
            <a:off x="5535096" y="1970520"/>
            <a:ext cx="1174462" cy="1174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sz="4400" dirty="0" smtClean="0"/>
              <a:t>Web Pages </a:t>
            </a:r>
            <a:endParaRPr lang="ko-KR" altLang="en-US" sz="4400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748146" y="1068779"/>
            <a:ext cx="3610098" cy="7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5469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65F91"/>
              </a:buClr>
              <a:buSzTx/>
              <a:tabLst/>
            </a:pP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SignUp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page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age 11" descr="C:\Users\dell\Downloads\139177893_157586309466109_3289098431713637301_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655" y="1745672"/>
            <a:ext cx="9809019" cy="475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sz="4400" dirty="0" smtClean="0"/>
              <a:t>Web Pages </a:t>
            </a:r>
            <a:endParaRPr lang="ko-KR" altLang="en-US" sz="4400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748146" y="1068779"/>
            <a:ext cx="3610098" cy="7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5469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65F91"/>
              </a:buClr>
              <a:buSzTx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Login page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 descr="C:\Users\dell\Downloads\139196202_691474664884695_6833452660739737420_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153" y="1638795"/>
            <a:ext cx="9999023" cy="497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sz="4400" dirty="0" smtClean="0"/>
              <a:t>Web Pages </a:t>
            </a:r>
            <a:endParaRPr lang="ko-KR" altLang="en-US" sz="4400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748146" y="1068779"/>
            <a:ext cx="3610098" cy="7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5469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65F91"/>
              </a:buClr>
              <a:buSzTx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Home page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 descr="C:\Users\dell\Downloads\139070110_525014948399008_3847523130247709121_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154" y="1686297"/>
            <a:ext cx="10521538" cy="4667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sz="4400" dirty="0" smtClean="0"/>
              <a:t>Web Pages </a:t>
            </a:r>
            <a:endParaRPr lang="ko-KR" altLang="en-US" sz="4400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748146" y="1068779"/>
            <a:ext cx="3610098" cy="7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5469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65F91"/>
              </a:buClr>
              <a:buSzTx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Publish page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 descr="C:\Users\dell\Downloads\138950832_977277072798870_4163495217824010723_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904" y="1674422"/>
            <a:ext cx="10070275" cy="473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sz="4400" dirty="0" smtClean="0"/>
              <a:t>Web Pages </a:t>
            </a:r>
            <a:endParaRPr lang="ko-KR" altLang="en-US" sz="4400" dirty="0"/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748146" y="1068779"/>
            <a:ext cx="3610098" cy="73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5469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fontAlgn="base">
              <a:spcBef>
                <a:spcPct val="0"/>
              </a:spcBef>
              <a:spcAft>
                <a:spcPct val="0"/>
              </a:spcAft>
              <a:buClr>
                <a:srgbClr val="365F91"/>
              </a:buClr>
            </a:pPr>
            <a:r>
              <a:rPr lang="fr-FR" sz="2800" b="1" dirty="0" smtClean="0">
                <a:solidFill>
                  <a:schemeClr val="bg2">
                    <a:lumMod val="25000"/>
                  </a:schemeClr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Examine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page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4" descr="C:\Users\dell\Downloads\138937840_191252546029870_7442771411934042984_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901" y="1721922"/>
            <a:ext cx="10295907" cy="478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1293224" y="268955"/>
            <a:ext cx="367141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Summery</a:t>
            </a:r>
            <a:r>
              <a:rPr lang="en-US" altLang="ko-KR" sz="5400" spc="600" smtClean="0">
                <a:solidFill>
                  <a:schemeClr val="bg1"/>
                </a:solidFill>
                <a:latin typeface="+mj-lt"/>
                <a:cs typeface="Arial" pitchFamily="34" charset="0"/>
              </a:rPr>
              <a:t> Plan</a:t>
            </a:r>
            <a:endParaRPr lang="ko-KR" altLang="en-US" sz="5400" spc="6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5851593" y="1593977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Objectives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086725" y="2368154"/>
            <a:ext cx="5839663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Specification &amp; Description</a:t>
              </a:r>
              <a:endParaRPr lang="ko-KR" altLang="en-US" sz="2800" b="1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6491680" y="3117700"/>
            <a:ext cx="5012892" cy="584775"/>
            <a:chOff x="6626470" y="4211805"/>
            <a:chExt cx="5012892" cy="58477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55645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Worksheet design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5551145" y="838503"/>
            <a:ext cx="5012892" cy="584775"/>
            <a:chOff x="6626470" y="720936"/>
            <a:chExt cx="5012892" cy="584775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1">
            <a:extLst>
              <a:ext uri="{FF2B5EF4-FFF2-40B4-BE49-F238E27FC236}">
                <a16:creationId xmlns=""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6787774" y="3870992"/>
            <a:ext cx="5012892" cy="584775"/>
            <a:chOff x="6626470" y="4211805"/>
            <a:chExt cx="5012892" cy="584775"/>
          </a:xfrm>
        </p:grpSpPr>
        <p:sp>
          <p:nvSpPr>
            <p:cNvPr id="21" name="TextBox 17">
              <a:extLst>
                <a:ext uri="{FF2B5EF4-FFF2-40B4-BE49-F238E27FC236}">
                  <a16:creationId xmlns=""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55645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cs typeface="Arial" pitchFamily="34" charset="0"/>
                </a:rPr>
                <a:t>Development process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=""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smtClean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=""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7127413" y="4602512"/>
            <a:ext cx="5012892" cy="584775"/>
            <a:chOff x="6626470" y="4211805"/>
            <a:chExt cx="5012892" cy="584775"/>
          </a:xfrm>
        </p:grpSpPr>
        <p:sp>
          <p:nvSpPr>
            <p:cNvPr id="24" name="TextBox 17">
              <a:extLst>
                <a:ext uri="{FF2B5EF4-FFF2-40B4-BE49-F238E27FC236}">
                  <a16:creationId xmlns=""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55645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  <a:cs typeface="Arial" pitchFamily="34" charset="0"/>
                </a:rPr>
                <a:t>Conclusion</a:t>
              </a:r>
              <a:endParaRPr lang="ko-KR" altLang="en-US" sz="28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=""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smtClean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3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="" xmlns:a16="http://schemas.microsoft.com/office/drawing/2014/main" id="{17BF43BD-E71D-4291-8D42-C41EB0778E81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9005659-D200-4545-AED2-42C5D0626E75}"/>
              </a:ext>
            </a:extLst>
          </p:cNvPr>
          <p:cNvSpPr txBox="1"/>
          <p:nvPr/>
        </p:nvSpPr>
        <p:spPr>
          <a:xfrm>
            <a:off x="1181161" y="5775420"/>
            <a:ext cx="9829678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altLang="ko-KR" dirty="0" smtClean="0">
                <a:solidFill>
                  <a:schemeClr val="bg1"/>
                </a:solidFill>
                <a:cs typeface="Arial" pitchFamily="34" charset="0"/>
              </a:rPr>
              <a:t>Many users nowadays has began slowly to move into eBooks as it more accessible from classic books , portable (users can open an entire library on his device), ecofriendly, low cost and life time durable ....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="" xmlns:a16="http://schemas.microsoft.com/office/drawing/2014/main" id="{62C0C196-5D12-412F-BD4F-4C753F913408}"/>
              </a:ext>
            </a:extLst>
          </p:cNvPr>
          <p:cNvSpPr txBox="1">
            <a:spLocks/>
          </p:cNvSpPr>
          <p:nvPr/>
        </p:nvSpPr>
        <p:spPr>
          <a:xfrm>
            <a:off x="5845996" y="463705"/>
            <a:ext cx="5904719" cy="17966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Conclusion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45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76325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smtClean="0"/>
              <a:t>INTRODUCTION</a:t>
            </a:r>
            <a:endParaRPr lang="en-US" sz="440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4" y="2077401"/>
            <a:ext cx="4387241" cy="350043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=""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=""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=""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=""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=""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=""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=""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=""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=""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=""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=""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=""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=""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=""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=""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="" xmlns:a16="http://schemas.microsoft.com/office/drawing/2014/main" id="{5FB91B80-9011-453D-A115-78BA400A6D83}"/>
              </a:ext>
            </a:extLst>
          </p:cNvPr>
          <p:cNvSpPr/>
          <p:nvPr/>
        </p:nvSpPr>
        <p:spPr>
          <a:xfrm>
            <a:off x="5465458" y="2066002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122">
            <a:extLst>
              <a:ext uri="{FF2B5EF4-FFF2-40B4-BE49-F238E27FC236}">
                <a16:creationId xmlns="" xmlns:a16="http://schemas.microsoft.com/office/drawing/2014/main" id="{A56274B4-2BA8-4E38-8AB1-655EFF18FA6E}"/>
              </a:ext>
            </a:extLst>
          </p:cNvPr>
          <p:cNvSpPr/>
          <p:nvPr/>
        </p:nvSpPr>
        <p:spPr>
          <a:xfrm>
            <a:off x="5465458" y="2834941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Oval 123">
            <a:extLst>
              <a:ext uri="{FF2B5EF4-FFF2-40B4-BE49-F238E27FC236}">
                <a16:creationId xmlns="" xmlns:a16="http://schemas.microsoft.com/office/drawing/2014/main" id="{C74B41EE-3F20-4379-97E4-C6CAD47D82C0}"/>
              </a:ext>
            </a:extLst>
          </p:cNvPr>
          <p:cNvSpPr/>
          <p:nvPr/>
        </p:nvSpPr>
        <p:spPr>
          <a:xfrm>
            <a:off x="5478521" y="3577754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FAB79797-DA5A-4C26-B77F-3BA37128790D}"/>
              </a:ext>
            </a:extLst>
          </p:cNvPr>
          <p:cNvSpPr txBox="1"/>
          <p:nvPr/>
        </p:nvSpPr>
        <p:spPr>
          <a:xfrm>
            <a:off x="5827418" y="2001014"/>
            <a:ext cx="599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Develop a web application  of a virtual library of PDF books.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47C4D0B4-AB7C-4C23-8B94-C9040B20AB43}"/>
              </a:ext>
            </a:extLst>
          </p:cNvPr>
          <p:cNvSpPr txBox="1"/>
          <p:nvPr/>
        </p:nvSpPr>
        <p:spPr>
          <a:xfrm>
            <a:off x="5801292" y="2796076"/>
            <a:ext cx="639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access and can read books, anytime anywhere.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94651572-5066-4E10-8E7C-54B23D3BA4A6}"/>
              </a:ext>
            </a:extLst>
          </p:cNvPr>
          <p:cNvSpPr txBox="1"/>
          <p:nvPr/>
        </p:nvSpPr>
        <p:spPr>
          <a:xfrm>
            <a:off x="5827418" y="3525824"/>
            <a:ext cx="605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Push print books Readers to read </a:t>
            </a:r>
            <a:r>
              <a:rPr lang="en-US" altLang="ko-KR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eBooks </a:t>
            </a:r>
            <a:r>
              <a:rPr lang="en-US" altLang="ko-KR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instead,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 they are more durable and </a:t>
            </a:r>
            <a:r>
              <a:rPr lang="en-CA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ecofriendly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10D60E49-43EE-4B8E-9016-2A50B1554C53}"/>
              </a:ext>
            </a:extLst>
          </p:cNvPr>
          <p:cNvSpPr txBox="1"/>
          <p:nvPr/>
        </p:nvSpPr>
        <p:spPr>
          <a:xfrm>
            <a:off x="6073009" y="4174960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>
                <a:solidFill>
                  <a:schemeClr val="accent1"/>
                </a:solidFill>
                <a:cs typeface="Arial" pitchFamily="34" charset="0"/>
              </a:rPr>
              <a:t>8</a:t>
            </a:r>
            <a:r>
              <a:rPr lang="en-US" altLang="ko-KR" sz="4400" b="1" smtClean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en-US" altLang="ko-KR" sz="2400" b="1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450D3EBE-50CC-4F9C-89F0-5D5745849822}"/>
              </a:ext>
            </a:extLst>
          </p:cNvPr>
          <p:cNvSpPr txBox="1"/>
          <p:nvPr/>
        </p:nvSpPr>
        <p:spPr>
          <a:xfrm>
            <a:off x="7307869" y="4308546"/>
            <a:ext cx="40829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Around 80% off  book sales around the world  is print book. They are costly  to make, responsible for trees-cutting, sensible for  natural-</a:t>
            </a:r>
            <a:r>
              <a:rPr lang="en-US" altLang="ko-KR" sz="140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condutions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and can fade by time.</a:t>
            </a:r>
          </a:p>
          <a:p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B312C8BB-970F-4D35-B049-E3C83B15C3EF}"/>
              </a:ext>
            </a:extLst>
          </p:cNvPr>
          <p:cNvSpPr txBox="1"/>
          <p:nvPr/>
        </p:nvSpPr>
        <p:spPr>
          <a:xfrm>
            <a:off x="5949393" y="5650308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24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6E5BE241-422D-4076-AEC3-AC9084C28EE2}"/>
              </a:ext>
            </a:extLst>
          </p:cNvPr>
          <p:cNvSpPr txBox="1"/>
          <p:nvPr/>
        </p:nvSpPr>
        <p:spPr>
          <a:xfrm>
            <a:off x="9089035" y="571562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mtClean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45029C28-D882-4EBA-A300-779D2B09A142}"/>
              </a:ext>
            </a:extLst>
          </p:cNvPr>
          <p:cNvSpPr txBox="1"/>
          <p:nvPr/>
        </p:nvSpPr>
        <p:spPr>
          <a:xfrm>
            <a:off x="6884127" y="5439514"/>
            <a:ext cx="1528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smtClean="0">
                <a:solidFill>
                  <a:schemeClr val="bg2">
                    <a:lumMod val="25000"/>
                  </a:schemeClr>
                </a:solidFill>
              </a:rPr>
              <a:t>EBooks are much more</a:t>
            </a:r>
          </a:p>
          <a:p>
            <a:r>
              <a:rPr lang="en-CA" sz="1600" b="1" smtClean="0">
                <a:solidFill>
                  <a:schemeClr val="bg2">
                    <a:lumMod val="25000"/>
                  </a:schemeClr>
                </a:solidFill>
              </a:rPr>
              <a:t> accessible</a:t>
            </a:r>
          </a:p>
          <a:p>
            <a:r>
              <a:rPr lang="fr-FR" altLang="ko-KR" sz="1600" b="1" smtClean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And durable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B48F6CD1-68E1-45B8-ACC1-17F3E568693E}"/>
              </a:ext>
            </a:extLst>
          </p:cNvPr>
          <p:cNvSpPr txBox="1"/>
          <p:nvPr/>
        </p:nvSpPr>
        <p:spPr>
          <a:xfrm>
            <a:off x="9871647" y="5321949"/>
            <a:ext cx="1976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Takes Time, and expensive to make, takes space. can be lost or destroyed.  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8591487" y="5685098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11153" y="560801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Rectangle 48"/>
          <p:cNvSpPr/>
          <p:nvPr/>
        </p:nvSpPr>
        <p:spPr>
          <a:xfrm>
            <a:off x="7706413" y="1311032"/>
            <a:ext cx="218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smtClean="0">
                <a:solidFill>
                  <a:srgbClr val="0070C0"/>
                </a:solidFill>
                <a:latin typeface="+mj-lt"/>
              </a:rPr>
              <a:t>Problematic:</a:t>
            </a:r>
            <a:endParaRPr lang="en-CA" sz="280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5402700" y="4715691"/>
            <a:ext cx="1389985" cy="1371069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 rot="420859">
            <a:off x="3460931" y="3986699"/>
            <a:ext cx="1379812" cy="1245608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>
            <a:off x="4789564" y="2743199"/>
            <a:ext cx="1232413" cy="1499144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=""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>
            <a:off x="6202311" y="2743662"/>
            <a:ext cx="1478649" cy="1514829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 rot="21251819">
            <a:off x="7315276" y="4088266"/>
            <a:ext cx="1502082" cy="1111156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6550351" y="5195649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=""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=""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=""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=""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=""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=""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=""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=""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=""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=""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=""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4375817" y="3788229"/>
            <a:ext cx="3422708" cy="1490552"/>
            <a:chOff x="3496565" y="2353154"/>
            <a:chExt cx="5206119" cy="2493004"/>
          </a:xfrm>
        </p:grpSpPr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27223765-ED79-4C8E-85AE-E6B1B9015922}"/>
              </a:ext>
            </a:extLst>
          </p:cNvPr>
          <p:cNvSpPr txBox="1"/>
          <p:nvPr/>
        </p:nvSpPr>
        <p:spPr>
          <a:xfrm>
            <a:off x="1802674" y="4862072"/>
            <a:ext cx="1946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mtClean="0">
                <a:solidFill>
                  <a:srgbClr val="002060"/>
                </a:solidFill>
                <a:cs typeface="Arial" pitchFamily="34" charset="0"/>
              </a:rPr>
              <a:t>SIGNUP&amp;LOGIN</a:t>
            </a:r>
            <a:endParaRPr lang="ko-KR" altLang="en-US" sz="2800" b="1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94" name="Text Placeholder 93">
            <a:extLst>
              <a:ext uri="{FF2B5EF4-FFF2-40B4-BE49-F238E27FC236}">
                <a16:creationId xmlns=""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974" y="248069"/>
            <a:ext cx="11106471" cy="744708"/>
          </a:xfrm>
        </p:spPr>
        <p:txBody>
          <a:bodyPr/>
          <a:lstStyle/>
          <a:p>
            <a:r>
              <a:rPr lang="en-US" sz="3200" smtClean="0"/>
              <a:t>OBJECTIVES</a:t>
            </a:r>
            <a:endParaRPr lang="en-US" sz="3200"/>
          </a:p>
        </p:txBody>
      </p:sp>
      <p:grpSp>
        <p:nvGrpSpPr>
          <p:cNvPr id="92" name="Graphic 3">
            <a:extLst>
              <a:ext uri="{FF2B5EF4-FFF2-40B4-BE49-F238E27FC236}">
                <a16:creationId xmlns=""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5592267" y="5285235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4443686" y="5195649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=""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=""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=""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=""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=""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=""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=""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=""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=""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=""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04" name="TextBox 131">
            <a:extLst>
              <a:ext uri="{FF2B5EF4-FFF2-40B4-BE49-F238E27FC236}">
                <a16:creationId xmlns="" xmlns:a16="http://schemas.microsoft.com/office/drawing/2014/main" id="{450D3EBE-50CC-4F9C-89F0-5D5745849822}"/>
              </a:ext>
            </a:extLst>
          </p:cNvPr>
          <p:cNvSpPr txBox="1"/>
          <p:nvPr/>
        </p:nvSpPr>
        <p:spPr>
          <a:xfrm>
            <a:off x="563079" y="1012346"/>
            <a:ext cx="555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rgbClr val="D99919"/>
                </a:solidFill>
                <a:cs typeface="Arial" pitchFamily="34" charset="0"/>
              </a:rPr>
              <a:t>What is </a:t>
            </a:r>
            <a:r>
              <a:rPr lang="en-US" altLang="ko-KR" sz="2800" b="1" smtClean="0">
                <a:solidFill>
                  <a:srgbClr val="0070C0"/>
                </a:solidFill>
                <a:cs typeface="Arial" pitchFamily="34" charset="0"/>
              </a:rPr>
              <a:t>DIGITAL BIT RARY </a:t>
            </a:r>
            <a:r>
              <a:rPr lang="en-US" altLang="ko-KR" sz="20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?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653144" y="1763486"/>
            <a:ext cx="98493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ko-KR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DIGITAL BIT RARY (</a:t>
            </a:r>
            <a:r>
              <a:rPr lang="en-CA" altLang="ko-KR" smtClean="0">
                <a:solidFill>
                  <a:srgbClr val="0070C0"/>
                </a:solidFill>
                <a:cs typeface="Arial" pitchFamily="34" charset="0"/>
              </a:rPr>
              <a:t>DBR</a:t>
            </a:r>
            <a:r>
              <a:rPr lang="en-CA" altLang="ko-KR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is a web platform that allows users  to  access  a library of electronic books (e-books).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ko-KR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can login to</a:t>
            </a:r>
            <a:r>
              <a:rPr lang="en-CA" altLang="ko-KR" smtClean="0">
                <a:solidFill>
                  <a:srgbClr val="0070C0"/>
                </a:solidFill>
                <a:cs typeface="Arial" pitchFamily="34" charset="0"/>
              </a:rPr>
              <a:t> DBR </a:t>
            </a:r>
            <a:r>
              <a:rPr lang="en-CA" altLang="ko-KR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platform throw his account and:</a:t>
            </a:r>
          </a:p>
        </p:txBody>
      </p:sp>
      <p:sp>
        <p:nvSpPr>
          <p:cNvPr id="105" name="TextBox 90">
            <a:extLst>
              <a:ext uri="{FF2B5EF4-FFF2-40B4-BE49-F238E27FC236}">
                <a16:creationId xmlns="" xmlns:a16="http://schemas.microsoft.com/office/drawing/2014/main" id="{27223765-ED79-4C8E-85AE-E6B1B9015922}"/>
              </a:ext>
            </a:extLst>
          </p:cNvPr>
          <p:cNvSpPr txBox="1"/>
          <p:nvPr/>
        </p:nvSpPr>
        <p:spPr>
          <a:xfrm>
            <a:off x="2704011" y="2976666"/>
            <a:ext cx="1658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mtClean="0">
                <a:solidFill>
                  <a:srgbClr val="002060"/>
                </a:solidFill>
                <a:cs typeface="Arial" pitchFamily="34" charset="0"/>
              </a:rPr>
              <a:t>EXIMINE BOOKS</a:t>
            </a:r>
            <a:endParaRPr lang="ko-KR" altLang="en-US" sz="2800" b="1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6" name="TextBox 90">
            <a:extLst>
              <a:ext uri="{FF2B5EF4-FFF2-40B4-BE49-F238E27FC236}">
                <a16:creationId xmlns="" xmlns:a16="http://schemas.microsoft.com/office/drawing/2014/main" id="{27223765-ED79-4C8E-85AE-E6B1B9015922}"/>
              </a:ext>
            </a:extLst>
          </p:cNvPr>
          <p:cNvSpPr txBox="1"/>
          <p:nvPr/>
        </p:nvSpPr>
        <p:spPr>
          <a:xfrm>
            <a:off x="8307978" y="2902644"/>
            <a:ext cx="2599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mtClean="0">
                <a:solidFill>
                  <a:srgbClr val="002060"/>
                </a:solidFill>
                <a:cs typeface="Arial" pitchFamily="34" charset="0"/>
              </a:rPr>
              <a:t>DOWNLOAD&amp;UPLOAD</a:t>
            </a:r>
            <a:endParaRPr lang="ko-KR" altLang="en-US" sz="2800" b="1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07" name="TextBox 90">
            <a:extLst>
              <a:ext uri="{FF2B5EF4-FFF2-40B4-BE49-F238E27FC236}">
                <a16:creationId xmlns="" xmlns:a16="http://schemas.microsoft.com/office/drawing/2014/main" id="{27223765-ED79-4C8E-85AE-E6B1B9015922}"/>
              </a:ext>
            </a:extLst>
          </p:cNvPr>
          <p:cNvSpPr txBox="1"/>
          <p:nvPr/>
        </p:nvSpPr>
        <p:spPr>
          <a:xfrm>
            <a:off x="9117874" y="4914324"/>
            <a:ext cx="1907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smtClean="0">
                <a:solidFill>
                  <a:srgbClr val="002060"/>
                </a:solidFill>
                <a:cs typeface="Arial" pitchFamily="34" charset="0"/>
              </a:rPr>
              <a:t>MODIFY&amp;REMOVE BOOKS</a:t>
            </a:r>
            <a:endParaRPr lang="ko-KR" altLang="en-US" sz="2800" b="1">
              <a:solidFill>
                <a:srgbClr val="00206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56040" y="2534284"/>
            <a:ext cx="8302805" cy="79674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ko-KR" sz="6000" b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Project Specification &amp; Description</a:t>
            </a:r>
            <a:endParaRPr lang="ko-KR" altLang="en-US" sz="6000" b="1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="" xmlns:a16="http://schemas.microsoft.com/office/drawing/2014/main" id="{E0205933-4EE2-4A46-9FA3-CC7EB24DA067}"/>
              </a:ext>
            </a:extLst>
          </p:cNvPr>
          <p:cNvSpPr/>
          <p:nvPr/>
        </p:nvSpPr>
        <p:spPr>
          <a:xfrm>
            <a:off x="4061858" y="1931542"/>
            <a:ext cx="4054799" cy="4054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3563" y="195817"/>
            <a:ext cx="4157031" cy="509577"/>
          </a:xfrm>
        </p:spPr>
        <p:txBody>
          <a:bodyPr/>
          <a:lstStyle/>
          <a:p>
            <a:r>
              <a:rPr lang="en-US" altLang="ko-KR" sz="1800" b="1" smtClean="0"/>
              <a:t>Project Specification &amp; Description</a:t>
            </a:r>
            <a:endParaRPr lang="ko-KR" altLang="en-US" sz="1800" b="1" smtClean="0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0CD09B46-3B65-4F09-9E94-91FE49C5A21F}"/>
              </a:ext>
            </a:extLst>
          </p:cNvPr>
          <p:cNvSpPr/>
          <p:nvPr/>
        </p:nvSpPr>
        <p:spPr>
          <a:xfrm>
            <a:off x="6089257" y="2668549"/>
            <a:ext cx="1621167" cy="2569657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400" b="1" smtClean="0"/>
              <a:t>Admin</a:t>
            </a:r>
            <a:endParaRPr lang="en-US" sz="2400" b="1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6F2BF412-86C4-482C-9098-4975791B54C0}"/>
              </a:ext>
            </a:extLst>
          </p:cNvPr>
          <p:cNvSpPr/>
          <p:nvPr/>
        </p:nvSpPr>
        <p:spPr>
          <a:xfrm>
            <a:off x="4612726" y="2707550"/>
            <a:ext cx="1441846" cy="257109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400" b="1" smtClean="0">
              <a:solidFill>
                <a:schemeClr val="bg1"/>
              </a:solidFill>
            </a:endParaRPr>
          </a:p>
          <a:p>
            <a:pPr algn="ctr"/>
            <a:r>
              <a:rPr lang="en-US" sz="2400" b="1" smtClean="0">
                <a:solidFill>
                  <a:schemeClr val="bg1"/>
                </a:solidFill>
              </a:rPr>
              <a:t>User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D7463A3-1F32-4EB2-8136-D0598DCA0FAD}"/>
              </a:ext>
            </a:extLst>
          </p:cNvPr>
          <p:cNvSpPr/>
          <p:nvPr/>
        </p:nvSpPr>
        <p:spPr>
          <a:xfrm>
            <a:off x="1183314" y="3422469"/>
            <a:ext cx="2474286" cy="8621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998781" y="1878722"/>
            <a:ext cx="28093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User Registration 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5751B0D-9E08-46A0-9789-A2F52353A22D}"/>
              </a:ext>
            </a:extLst>
          </p:cNvPr>
          <p:cNvGrpSpPr/>
          <p:nvPr/>
        </p:nvGrpSpPr>
        <p:grpSpPr>
          <a:xfrm>
            <a:off x="1623875" y="3391467"/>
            <a:ext cx="1585333" cy="822341"/>
            <a:chOff x="3233964" y="1810727"/>
            <a:chExt cx="1410044" cy="822341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2B6AE5A-CC86-46F8-8C39-C9F0C669EB04}"/>
                </a:ext>
              </a:extLst>
            </p:cNvPr>
            <p:cNvSpPr txBox="1"/>
            <p:nvPr/>
          </p:nvSpPr>
          <p:spPr>
            <a:xfrm>
              <a:off x="3233964" y="1810727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1"/>
                  </a:solidFill>
                  <a:cs typeface="Arial" pitchFamily="34" charset="0"/>
                </a:rPr>
                <a:t>- Login</a:t>
              </a:r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EF4296C-FDE1-4850-9947-86379B57B78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cs typeface="Arial" pitchFamily="34" charset="0"/>
                </a:rPr>
                <a:t>As a user</a:t>
              </a:r>
              <a:endParaRPr lang="ko-KR" altLang="en-US" sz="2400">
                <a:cs typeface="Arial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AED3162-02B8-4186-BBB3-0602A066E194}"/>
              </a:ext>
            </a:extLst>
          </p:cNvPr>
          <p:cNvSpPr/>
          <p:nvPr/>
        </p:nvSpPr>
        <p:spPr>
          <a:xfrm>
            <a:off x="8631672" y="3409406"/>
            <a:ext cx="2464100" cy="822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DC6880A-160F-4A55-9E19-315E6D36D08A}"/>
              </a:ext>
            </a:extLst>
          </p:cNvPr>
          <p:cNvGrpSpPr/>
          <p:nvPr/>
        </p:nvGrpSpPr>
        <p:grpSpPr>
          <a:xfrm>
            <a:off x="8911950" y="3378404"/>
            <a:ext cx="2021662" cy="809279"/>
            <a:chOff x="3092448" y="1797664"/>
            <a:chExt cx="1798128" cy="809279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A9FE46F-8FC2-4E43-8CF3-56971CF3D05C}"/>
                </a:ext>
              </a:extLst>
            </p:cNvPr>
            <p:cNvSpPr txBox="1"/>
            <p:nvPr/>
          </p:nvSpPr>
          <p:spPr>
            <a:xfrm>
              <a:off x="3233964" y="1797664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bg2">
                      <a:lumMod val="25000"/>
                    </a:schemeClr>
                  </a:solidFill>
                  <a:cs typeface="Arial" pitchFamily="34" charset="0"/>
                </a:rPr>
                <a:t>- Login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25788AB-F882-4D2C-A090-02E36AE48D4B}"/>
                </a:ext>
              </a:extLst>
            </p:cNvPr>
            <p:cNvSpPr txBox="1"/>
            <p:nvPr/>
          </p:nvSpPr>
          <p:spPr>
            <a:xfrm>
              <a:off x="3092448" y="2145278"/>
              <a:ext cx="1798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mtClean="0">
                  <a:cs typeface="Arial" pitchFamily="34" charset="0"/>
                </a:rPr>
                <a:t>As  a Host</a:t>
              </a:r>
              <a:endParaRPr lang="ko-KR" altLang="en-US" sz="2400">
                <a:cs typeface="Arial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457475" y="618700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smtClean="0">
                <a:solidFill>
                  <a:srgbClr val="0070C0"/>
                </a:solidFill>
              </a:rPr>
              <a:t>Fonctions Description</a:t>
            </a:r>
            <a:endParaRPr lang="en-CA" sz="3600" b="1">
              <a:solidFill>
                <a:srgbClr val="0070C0"/>
              </a:solidFill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7654834" y="2194560"/>
            <a:ext cx="574766" cy="3004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10800000">
            <a:off x="4049486" y="2246812"/>
            <a:ext cx="365760" cy="339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24610" y="2801831"/>
            <a:ext cx="28093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Manage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his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profile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496389" y="4521774"/>
            <a:ext cx="33702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2000" b="1" smtClean="0">
                <a:solidFill>
                  <a:schemeClr val="bg2">
                    <a:lumMod val="50000"/>
                  </a:schemeClr>
                </a:solidFill>
              </a:rPr>
              <a:t>Upload/download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books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49086" y="2309795"/>
            <a:ext cx="23600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Create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acount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1550126" y="4931076"/>
            <a:ext cx="22555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Examine books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283500" y="1717614"/>
            <a:ext cx="33032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Manage the application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335753" y="2200940"/>
            <a:ext cx="35035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Modify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/Upload content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934994" y="2671203"/>
            <a:ext cx="30853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Manage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users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account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649261" y="4382436"/>
            <a:ext cx="32771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Create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&amp; manage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account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8112034" y="5153145"/>
            <a:ext cx="36967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Upload &amp; </a:t>
            </a:r>
            <a:r>
              <a:rPr lang="fr-FR" sz="2000" b="1" err="1" smtClean="0">
                <a:solidFill>
                  <a:schemeClr val="bg2">
                    <a:lumMod val="50000"/>
                  </a:schemeClr>
                </a:solidFill>
              </a:rPr>
              <a:t>download</a:t>
            </a:r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 Books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17">
            <a:extLst>
              <a:ext uri="{FF2B5EF4-FFF2-40B4-BE49-F238E27FC236}">
                <a16:creationId xmlns="" xmlns:a16="http://schemas.microsoft.com/office/drawing/2014/main" id="{D987341E-23C1-496E-9181-6CB3957391B4}"/>
              </a:ext>
            </a:extLst>
          </p:cNvPr>
          <p:cNvSpPr txBox="1"/>
          <p:nvPr/>
        </p:nvSpPr>
        <p:spPr>
          <a:xfrm>
            <a:off x="7369101" y="5610346"/>
            <a:ext cx="280939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2000" b="1" smtClean="0">
                <a:solidFill>
                  <a:schemeClr val="bg2">
                    <a:lumMod val="50000"/>
                  </a:schemeClr>
                </a:solidFill>
              </a:rPr>
              <a:t>- Examine books</a:t>
            </a:r>
            <a:endParaRPr lang="ko-KR" altLang="en-US" sz="2000" b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52430" y="2808603"/>
            <a:ext cx="8302805" cy="79674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ko-KR" sz="6000" b="1" smtClean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Worksheet design</a:t>
            </a:r>
            <a:endParaRPr lang="ko-KR" altLang="en-US" sz="6000" b="1" smtClean="0">
              <a:solidFill>
                <a:schemeClr val="bg2">
                  <a:lumMod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DIGITAL BIT RARY </a:t>
            </a:r>
            <a:r>
              <a:rPr lang="en-US" altLang="ko-KR" sz="3200" smtClean="0">
                <a:solidFill>
                  <a:schemeClr val="accent1"/>
                </a:solidFill>
                <a:latin typeface="+mj-lt"/>
              </a:rPr>
              <a:t>Application Structure</a:t>
            </a:r>
            <a:endParaRPr lang="ko-KR" altLang="en-US" sz="32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150">
            <a:extLst>
              <a:ext uri="{FF2B5EF4-FFF2-40B4-BE49-F238E27FC236}">
                <a16:creationId xmlns=""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526647" y="2279982"/>
            <a:ext cx="2961136" cy="1874007"/>
            <a:chOff x="-548507" y="477868"/>
            <a:chExt cx="11570449" cy="6357177"/>
          </a:xfrm>
        </p:grpSpPr>
        <p:sp>
          <p:nvSpPr>
            <p:cNvPr id="52" name="Freeform: Shape 151">
              <a:extLst>
                <a:ext uri="{FF2B5EF4-FFF2-40B4-BE49-F238E27FC236}">
                  <a16:creationId xmlns=""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52">
              <a:extLst>
                <a:ext uri="{FF2B5EF4-FFF2-40B4-BE49-F238E27FC236}">
                  <a16:creationId xmlns=""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53">
              <a:extLst>
                <a:ext uri="{FF2B5EF4-FFF2-40B4-BE49-F238E27FC236}">
                  <a16:creationId xmlns=""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54">
              <a:extLst>
                <a:ext uri="{FF2B5EF4-FFF2-40B4-BE49-F238E27FC236}">
                  <a16:creationId xmlns=""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55">
              <a:extLst>
                <a:ext uri="{FF2B5EF4-FFF2-40B4-BE49-F238E27FC236}">
                  <a16:creationId xmlns=""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156">
              <a:extLst>
                <a:ext uri="{FF2B5EF4-FFF2-40B4-BE49-F238E27FC236}">
                  <a16:creationId xmlns=""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161">
                <a:extLst>
                  <a:ext uri="{FF2B5EF4-FFF2-40B4-BE49-F238E27FC236}">
                    <a16:creationId xmlns=""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162">
                <a:extLst>
                  <a:ext uri="{FF2B5EF4-FFF2-40B4-BE49-F238E27FC236}">
                    <a16:creationId xmlns=""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157">
              <a:extLst>
                <a:ext uri="{FF2B5EF4-FFF2-40B4-BE49-F238E27FC236}">
                  <a16:creationId xmlns=""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159">
                <a:extLst>
                  <a:ext uri="{FF2B5EF4-FFF2-40B4-BE49-F238E27FC236}">
                    <a16:creationId xmlns=""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160">
                <a:extLst>
                  <a:ext uri="{FF2B5EF4-FFF2-40B4-BE49-F238E27FC236}">
                    <a16:creationId xmlns=""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158">
              <a:extLst>
                <a:ext uri="{FF2B5EF4-FFF2-40B4-BE49-F238E27FC236}">
                  <a16:creationId xmlns=""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9" name="Group 2">
            <a:extLst>
              <a:ext uri="{FF2B5EF4-FFF2-40B4-BE49-F238E27FC236}">
                <a16:creationId xmlns="" xmlns:a16="http://schemas.microsoft.com/office/drawing/2014/main" id="{453D8896-346B-49BC-8C02-32605928A5B5}"/>
              </a:ext>
            </a:extLst>
          </p:cNvPr>
          <p:cNvGrpSpPr/>
          <p:nvPr/>
        </p:nvGrpSpPr>
        <p:grpSpPr>
          <a:xfrm rot="1080000">
            <a:off x="4053948" y="2395544"/>
            <a:ext cx="2302013" cy="2202965"/>
            <a:chOff x="5792718" y="3057304"/>
            <a:chExt cx="2302013" cy="2202965"/>
          </a:xfrm>
        </p:grpSpPr>
        <p:sp>
          <p:nvSpPr>
            <p:cNvPr id="70" name="Block Arc 3">
              <a:extLst>
                <a:ext uri="{FF2B5EF4-FFF2-40B4-BE49-F238E27FC236}">
                  <a16:creationId xmlns="" xmlns:a16="http://schemas.microsoft.com/office/drawing/2014/main" id="{EE01E939-2123-49BA-8CC1-8BB58D8EE056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1" name="Isosceles Triangle 4">
              <a:extLst>
                <a:ext uri="{FF2B5EF4-FFF2-40B4-BE49-F238E27FC236}">
                  <a16:creationId xmlns="" xmlns:a16="http://schemas.microsoft.com/office/drawing/2014/main" id="{461EA2AB-02AE-4A20-9FFC-1AF01EB727A6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72" name="Group 5">
            <a:extLst>
              <a:ext uri="{FF2B5EF4-FFF2-40B4-BE49-F238E27FC236}">
                <a16:creationId xmlns="" xmlns:a16="http://schemas.microsoft.com/office/drawing/2014/main" id="{1724C10A-C043-41FC-92F0-AC1E3A5D8B04}"/>
              </a:ext>
            </a:extLst>
          </p:cNvPr>
          <p:cNvGrpSpPr/>
          <p:nvPr/>
        </p:nvGrpSpPr>
        <p:grpSpPr>
          <a:xfrm rot="326729">
            <a:off x="5626165" y="1665007"/>
            <a:ext cx="2202966" cy="2202965"/>
            <a:chOff x="7263416" y="1957282"/>
            <a:chExt cx="2202966" cy="2202965"/>
          </a:xfrm>
        </p:grpSpPr>
        <p:sp>
          <p:nvSpPr>
            <p:cNvPr id="73" name="Block Arc 6">
              <a:extLst>
                <a:ext uri="{FF2B5EF4-FFF2-40B4-BE49-F238E27FC236}">
                  <a16:creationId xmlns="" xmlns:a16="http://schemas.microsoft.com/office/drawing/2014/main" id="{06B59339-6106-4087-920F-A264F7A30059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4" name="Isosceles Triangle 7">
              <a:extLst>
                <a:ext uri="{FF2B5EF4-FFF2-40B4-BE49-F238E27FC236}">
                  <a16:creationId xmlns="" xmlns:a16="http://schemas.microsoft.com/office/drawing/2014/main" id="{11D7BB18-5561-483E-959C-52C77FDCB276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75" name="Group 37">
            <a:extLst>
              <a:ext uri="{FF2B5EF4-FFF2-40B4-BE49-F238E27FC236}">
                <a16:creationId xmlns="" xmlns:a16="http://schemas.microsoft.com/office/drawing/2014/main" id="{53ED8BB1-AB78-4812-884E-C1F558E76BF4}"/>
              </a:ext>
            </a:extLst>
          </p:cNvPr>
          <p:cNvGrpSpPr/>
          <p:nvPr/>
        </p:nvGrpSpPr>
        <p:grpSpPr>
          <a:xfrm>
            <a:off x="7511818" y="2493022"/>
            <a:ext cx="2203112" cy="2214087"/>
            <a:chOff x="9170425" y="2386609"/>
            <a:chExt cx="2203112" cy="2214087"/>
          </a:xfrm>
        </p:grpSpPr>
        <p:sp>
          <p:nvSpPr>
            <p:cNvPr id="76" name="Freeform: Shape 36">
              <a:extLst>
                <a:ext uri="{FF2B5EF4-FFF2-40B4-BE49-F238E27FC236}">
                  <a16:creationId xmlns="" xmlns:a16="http://schemas.microsoft.com/office/drawing/2014/main" id="{FB1AF8A3-BDB0-4AE3-B25F-0E6EA2AE3EF4}"/>
                </a:ext>
              </a:extLst>
            </p:cNvPr>
            <p:cNvSpPr/>
            <p:nvPr/>
          </p:nvSpPr>
          <p:spPr>
            <a:xfrm rot="4740000" flipH="1" flipV="1">
              <a:off x="9170493" y="2397652"/>
              <a:ext cx="2202976" cy="2203112"/>
            </a:xfrm>
            <a:custGeom>
              <a:avLst/>
              <a:gdLst>
                <a:gd name="connsiteX0" fmla="*/ 2192927 w 2202976"/>
                <a:gd name="connsiteY0" fmla="*/ 1250461 h 2203112"/>
                <a:gd name="connsiteX1" fmla="*/ 1431898 w 2202976"/>
                <a:gd name="connsiteY1" fmla="*/ 2152295 h 2203112"/>
                <a:gd name="connsiteX2" fmla="*/ 179665 w 2202976"/>
                <a:gd name="connsiteY2" fmla="*/ 1704449 h 2203112"/>
                <a:gd name="connsiteX3" fmla="*/ 271234 w 2202976"/>
                <a:gd name="connsiteY3" fmla="*/ 377698 h 2203112"/>
                <a:gd name="connsiteX4" fmla="*/ 1227211 w 2202976"/>
                <a:gd name="connsiteY4" fmla="*/ 7161 h 2203112"/>
                <a:gd name="connsiteX5" fmla="*/ 1391405 w 2202976"/>
                <a:gd name="connsiteY5" fmla="*/ 39708 h 2203112"/>
                <a:gd name="connsiteX6" fmla="*/ 1462907 w 2202976"/>
                <a:gd name="connsiteY6" fmla="*/ 336250 h 2203112"/>
                <a:gd name="connsiteX7" fmla="*/ 1332781 w 2202976"/>
                <a:gd name="connsiteY7" fmla="*/ 287272 h 2203112"/>
                <a:gd name="connsiteX8" fmla="*/ 463488 w 2202976"/>
                <a:gd name="connsiteY8" fmla="*/ 545310 h 2203112"/>
                <a:gd name="connsiteX9" fmla="*/ 393123 w 2202976"/>
                <a:gd name="connsiteY9" fmla="*/ 1564838 h 2203112"/>
                <a:gd name="connsiteX10" fmla="*/ 1355388 w 2202976"/>
                <a:gd name="connsiteY10" fmla="*/ 1908981 h 2203112"/>
                <a:gd name="connsiteX11" fmla="*/ 1947528 w 2202976"/>
                <a:gd name="connsiteY11" fmla="*/ 1076059 h 2203112"/>
                <a:gd name="connsiteX12" fmla="*/ 2202473 w 2202976"/>
                <a:gd name="connsiteY12" fmla="*/ 1068383 h 2203112"/>
                <a:gd name="connsiteX13" fmla="*/ 2192927 w 2202976"/>
                <a:gd name="connsiteY13" fmla="*/ 1250461 h 220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2976" h="2203112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7" name="Isosceles Triangle 10">
              <a:extLst>
                <a:ext uri="{FF2B5EF4-FFF2-40B4-BE49-F238E27FC236}">
                  <a16:creationId xmlns="" xmlns:a16="http://schemas.microsoft.com/office/drawing/2014/main" id="{7734918F-3AB2-4A30-BCBB-02A41D8EF8B3}"/>
                </a:ext>
              </a:extLst>
            </p:cNvPr>
            <p:cNvSpPr/>
            <p:nvPr/>
          </p:nvSpPr>
          <p:spPr>
            <a:xfrm rot="15540000">
              <a:off x="9676972" y="2417632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cxnSp>
        <p:nvCxnSpPr>
          <p:cNvPr id="79" name="Connecteur droit avec flèche 78"/>
          <p:cNvCxnSpPr/>
          <p:nvPr/>
        </p:nvCxnSpPr>
        <p:spPr>
          <a:xfrm>
            <a:off x="3344091" y="3030583"/>
            <a:ext cx="56170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en angle 81"/>
          <p:cNvCxnSpPr/>
          <p:nvPr/>
        </p:nvCxnSpPr>
        <p:spPr>
          <a:xfrm rot="16200000" flipH="1">
            <a:off x="9562011" y="3670663"/>
            <a:ext cx="1214846" cy="431074"/>
          </a:xfrm>
          <a:prstGeom prst="bentConnector3">
            <a:avLst>
              <a:gd name="adj1" fmla="val -53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rganigramme : Disque magnétique 83"/>
          <p:cNvSpPr/>
          <p:nvPr/>
        </p:nvSpPr>
        <p:spPr>
          <a:xfrm>
            <a:off x="9627326" y="4715691"/>
            <a:ext cx="1606731" cy="1698172"/>
          </a:xfrm>
          <a:prstGeom prst="flowChartMagneticDisk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5" name="Image 84" descr="C:\Users\dell\Downloads\kisspng-mysql-cluster-database-management-system-专-题-咖-啡-与-代-码-5b640d8b2a2e53.6067051415332837231728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8597" y="5368835"/>
            <a:ext cx="1440146" cy="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 descr="Thymeleaf Tutor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4456" y="2454490"/>
            <a:ext cx="2102253" cy="1372927"/>
          </a:xfrm>
          <a:prstGeom prst="rect">
            <a:avLst/>
          </a:prstGeom>
          <a:noFill/>
        </p:spPr>
      </p:pic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193176" y="3213462"/>
            <a:ext cx="16589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Spring-boot</a:t>
            </a: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Starter-web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5956663" y="2364376"/>
            <a:ext cx="151529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Spring-boot</a:t>
            </a: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Starter-JPA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7718612" y="3116643"/>
            <a:ext cx="172122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Spring-boot</a:t>
            </a: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Starter-</a:t>
            </a: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Security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9802906" y="4827494"/>
            <a:ext cx="1289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smtClean="0">
                <a:latin typeface="+mj-lt"/>
              </a:rPr>
              <a:t>DATABASE</a:t>
            </a:r>
            <a:endParaRPr lang="en-CA" sz="1600" b="1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596640" y="520602"/>
            <a:ext cx="8329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 </a:t>
            </a:r>
            <a:r>
              <a:rPr lang="en-US" altLang="ko-KR" sz="3200" smtClean="0">
                <a:solidFill>
                  <a:srgbClr val="D99919"/>
                </a:solidFill>
                <a:latin typeface="+mj-lt"/>
              </a:rPr>
              <a:t>Models</a:t>
            </a:r>
            <a:endParaRPr lang="ko-KR" altLang="en-US" sz="3200">
              <a:solidFill>
                <a:srgbClr val="D9991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8335" y="1583463"/>
            <a:ext cx="6996765" cy="462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">
            <a:extLst>
              <a:ext uri="{FF2B5EF4-FFF2-40B4-BE49-F238E27FC236}">
                <a16:creationId xmlns=""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783771" y="2096859"/>
            <a:ext cx="28868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</a:t>
            </a:r>
          </a:p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</a:p>
          <a:p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  <a:endParaRPr lang="ko-KR" altLang="en-US" sz="3200">
              <a:solidFill>
                <a:srgbClr val="D99919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373</Words>
  <Application>Microsoft Office PowerPoint</Application>
  <PresentationFormat>Personnalisé</PresentationFormat>
  <Paragraphs>113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Cover and End Slide Master</vt:lpstr>
      <vt:lpstr>Contents Slide Master</vt:lpstr>
      <vt:lpstr>Section Break Slide Master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dell</cp:lastModifiedBy>
  <cp:revision>142</cp:revision>
  <dcterms:created xsi:type="dcterms:W3CDTF">2020-01-20T05:08:25Z</dcterms:created>
  <dcterms:modified xsi:type="dcterms:W3CDTF">2021-02-01T21:03:45Z</dcterms:modified>
</cp:coreProperties>
</file>